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50" r:id="rId9"/>
    <p:sldId id="1151" r:id="rId10"/>
    <p:sldId id="1152" r:id="rId11"/>
    <p:sldId id="1153" r:id="rId12"/>
    <p:sldId id="1154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169680"/>
              </p:ext>
            </p:extLst>
          </p:nvPr>
        </p:nvGraphicFramePr>
        <p:xfrm>
          <a:off x="478971" y="991270"/>
          <a:ext cx="11232470" cy="2162620"/>
        </p:xfrm>
        <a:graphic>
          <a:graphicData uri="http://schemas.openxmlformats.org/drawingml/2006/table">
            <a:tbl>
              <a:tblPr firstRow="1" firstCol="1" bandRow="1"/>
              <a:tblGrid>
                <a:gridCol w="2159851">
                  <a:extLst>
                    <a:ext uri="{9D8B030D-6E8A-4147-A177-3AD203B41FA5}">
                      <a16:colId xmlns:a16="http://schemas.microsoft.com/office/drawing/2014/main" val="1867783821"/>
                    </a:ext>
                  </a:extLst>
                </a:gridCol>
                <a:gridCol w="9072619">
                  <a:extLst>
                    <a:ext uri="{9D8B030D-6E8A-4147-A177-3AD203B41FA5}">
                      <a16:colId xmlns:a16="http://schemas.microsoft.com/office/drawing/2014/main" val="1014278365"/>
                    </a:ext>
                  </a:extLst>
                </a:gridCol>
              </a:tblGrid>
              <a:tr h="215522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Designing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Buildings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Harmony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Nature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897779"/>
                  </a:ext>
                </a:extLst>
              </a:tr>
              <a:tr h="107761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en-US" altLang="zh-CN" sz="20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projects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※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well-known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         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rebirth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bricks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which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considered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beautiful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symbol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broken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become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again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heal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disaster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※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design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West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Village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Chengdu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bricks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holes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grass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grows,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daily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          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3033209"/>
                  </a:ext>
                </a:extLst>
              </a:tr>
            </a:tbl>
          </a:graphicData>
        </a:graphic>
      </p:graphicFrame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3212976"/>
            <a:ext cx="11485848" cy="1200329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of Liu’s most well-known projects around the world was the so-called “rebirth bricks” he created after the terrible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Wenchuan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earthquake in 2008.”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刘家琨因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重生砖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而闻名。故填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well-known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6"/>
          <p:cNvSpPr txBox="1">
            <a:spLocks/>
          </p:cNvSpPr>
          <p:nvPr/>
        </p:nvSpPr>
        <p:spPr bwMode="auto">
          <a:xfrm>
            <a:off x="360854" y="4352233"/>
            <a:ext cx="11485848" cy="79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aid in reconstruction, Liu made bricks using local wheat fiber, cement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水泥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rubble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瓦砾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collapsed buildings.”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可知刘家琨是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重生砖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的创造者。故填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creator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7"/>
          <p:cNvSpPr txBox="1">
            <a:spLocks/>
          </p:cNvSpPr>
          <p:nvPr/>
        </p:nvSpPr>
        <p:spPr bwMode="auto">
          <a:xfrm>
            <a:off x="360854" y="5129132"/>
            <a:ext cx="11485848" cy="116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 grass growing through holes in the bricks, the project celebrates “the liveliness of everyday life,” wrote critic Austin Williams in 2017.”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成都西村的设计让日常生活充满活力。故填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lively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16129" y="1844282"/>
            <a:ext cx="17107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well-known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591150" y="1295642"/>
            <a:ext cx="12348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creator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574623" y="2715139"/>
            <a:ext cx="10246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lively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14441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8" grpId="0"/>
      <p:bldP spid="9" grpId="0"/>
      <p:bldP spid="11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652977"/>
              </p:ext>
            </p:extLst>
          </p:nvPr>
        </p:nvGraphicFramePr>
        <p:xfrm>
          <a:off x="478971" y="991270"/>
          <a:ext cx="11232470" cy="1576515"/>
        </p:xfrm>
        <a:graphic>
          <a:graphicData uri="http://schemas.openxmlformats.org/drawingml/2006/table">
            <a:tbl>
              <a:tblPr firstRow="1" firstCol="1" bandRow="1"/>
              <a:tblGrid>
                <a:gridCol w="1655795">
                  <a:extLst>
                    <a:ext uri="{9D8B030D-6E8A-4147-A177-3AD203B41FA5}">
                      <a16:colId xmlns:a16="http://schemas.microsoft.com/office/drawing/2014/main" val="1867783821"/>
                    </a:ext>
                  </a:extLst>
                </a:gridCol>
                <a:gridCol w="9576675">
                  <a:extLst>
                    <a:ext uri="{9D8B030D-6E8A-4147-A177-3AD203B41FA5}">
                      <a16:colId xmlns:a16="http://schemas.microsoft.com/office/drawing/2014/main" val="1014278365"/>
                    </a:ext>
                  </a:extLst>
                </a:gridCol>
              </a:tblGrid>
              <a:tr h="215522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Designing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Buildings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Harmony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Nature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897779"/>
                  </a:ext>
                </a:extLst>
              </a:tr>
              <a:tr h="64656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opinion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※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           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architecture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creating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beautiful,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dignified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environment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pursuing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3294241"/>
                  </a:ext>
                </a:extLst>
              </a:tr>
            </a:tbl>
          </a:graphicData>
        </a:graphic>
      </p:graphicFrame>
      <p:sp>
        <p:nvSpPr>
          <p:cNvPr id="3" name="内容占位符 8"/>
          <p:cNvSpPr>
            <a:spLocks noGrp="1"/>
          </p:cNvSpPr>
          <p:nvPr>
            <p:ph idx="1"/>
          </p:nvPr>
        </p:nvSpPr>
        <p:spPr>
          <a:xfrm>
            <a:off x="360854" y="2702927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“Architecture serves to create a beautiful, just and dignified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有尊严的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living environment. People’s real lives, happiness and dignity are what we strive for...”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建筑的目的在于创造一个美丽、公正和有尊严的生活环境。故填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purpose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24970" y="1552248"/>
            <a:ext cx="12458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purpose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8418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643368"/>
              </p:ext>
            </p:extLst>
          </p:nvPr>
        </p:nvGraphicFramePr>
        <p:xfrm>
          <a:off x="478971" y="991270"/>
          <a:ext cx="11232472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1232472">
                  <a:extLst>
                    <a:ext uri="{9D8B030D-6E8A-4147-A177-3AD203B41FA5}">
                      <a16:colId xmlns:a16="http://schemas.microsoft.com/office/drawing/2014/main" val="1867783821"/>
                    </a:ext>
                  </a:extLst>
                </a:gridCol>
              </a:tblGrid>
              <a:tr h="21552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Designing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Buildings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Harmony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Nature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0897779"/>
                  </a:ext>
                </a:extLst>
              </a:tr>
              <a:tr h="21552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Jiakun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works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       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              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5628217"/>
                  </a:ext>
                </a:extLst>
              </a:tr>
            </a:tbl>
          </a:graphicData>
        </a:graphic>
      </p:graphicFrame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263073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注：前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个题每空只填一个单词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题不超过十个单词。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60854" y="313497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“Architecture serves to create a beautiful, just and dignified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有尊严的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living environment. People’s real lives, happiness and dignity are what we strive for,”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刘家琨的观点是：他的作品要创造一个美丽、公正和有尊严的生活环境并且他做到了。故填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works create a beautiful, just and dignified living environment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8972" y="1423821"/>
            <a:ext cx="11232470" cy="113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705600">
              <a:lnSpc>
                <a:spcPct val="150000"/>
              </a:lnSpc>
            </a:pPr>
            <a:r>
              <a:rPr lang="en-US" altLang="zh-CN" sz="2400" dirty="0"/>
              <a:t>His works create a beautiful, just and dignified living environment.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878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6645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主要讲述了中国建筑师刘家琨获得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年普利兹克建筑奖的事迹。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76488"/>
            <a:ext cx="11485848" cy="1316408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0383" y="2689525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architect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Jiakun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69, was awarded the 2025 Pritzker Architecture Prize on March 4th, becoming the second winner from China to receive the highest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field of architecture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Based in Chengdu, Liu’s career covers four decades and more than 30 projects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founded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Jiakun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Architects in 1999 and has built a diverse body of work, ranging from small, beautifully designed museums and monuments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纪念碑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large commercial buildings and master plans for cities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7530" y="718013"/>
            <a:ext cx="4176521" cy="62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“Rather than following a distinct style, Liu’s projects include local elements and rely on ‘low-tech’ simplicity to achieve beauty,”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reported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“He has developed a strategy that never bases on a recurring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反复出现的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method but rather on evaluating the specific characteristics and requirements of each project differently,” the jury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评审团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in its citation announcing the award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Liu’s most well-known projects around the world was the so-called “rebirth bricks” he created after the terrible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Wenchuan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earthquake in 2008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aid in reconstruction, Liu made bricks using local wheat fiber, cement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rubble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瓦砾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collapsed buildings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than just recycling, these bricks were “a poetic metaphor”, for the rebirth of the material and “the spiritual rebirth of the community at a time of national mourning”, reported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Guardian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bricks were later used in several of his projects, including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Shuijingfang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Museum in Chengdu and the Novartis pharmaceutical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company in Shanghai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Liu’s design also focuses on ordinary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reflected in his largest project,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five-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urban complex completed in 2015 in Chengdu, The complex includes a soccer field, a market, and pathways for cyclists and pedestrians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grass growing through holes in the bricks, the project celebrates “the liveliness of everyday life”, wrote critic Austin Williams in 2017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become a popular destination for people from home and abroad to spend their leisure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“Architecture serves to create a beautiful, just and dignified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有尊严的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living environment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People’s real lives, happiness and dignity are what we strive for,” Liu told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90623"/>
              </p:ext>
            </p:extLst>
          </p:nvPr>
        </p:nvGraphicFramePr>
        <p:xfrm>
          <a:off x="478971" y="991270"/>
          <a:ext cx="11232470" cy="2125155"/>
        </p:xfrm>
        <a:graphic>
          <a:graphicData uri="http://schemas.openxmlformats.org/drawingml/2006/table">
            <a:tbl>
              <a:tblPr firstRow="1" firstCol="1" bandRow="1"/>
              <a:tblGrid>
                <a:gridCol w="1655795">
                  <a:extLst>
                    <a:ext uri="{9D8B030D-6E8A-4147-A177-3AD203B41FA5}">
                      <a16:colId xmlns:a16="http://schemas.microsoft.com/office/drawing/2014/main" val="1867783821"/>
                    </a:ext>
                  </a:extLst>
                </a:gridCol>
                <a:gridCol w="9576675">
                  <a:extLst>
                    <a:ext uri="{9D8B030D-6E8A-4147-A177-3AD203B41FA5}">
                      <a16:colId xmlns:a16="http://schemas.microsoft.com/office/drawing/2014/main" val="1014278365"/>
                    </a:ext>
                  </a:extLst>
                </a:gridCol>
              </a:tblGrid>
              <a:tr h="215522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Designing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Buildings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Harmony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Nature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897779"/>
                  </a:ext>
                </a:extLst>
              </a:tr>
              <a:tr h="6465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Introduction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※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69-year-old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architect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Jiakun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             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Pritzker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Architecture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Prize,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which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highest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honour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field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architecture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169668"/>
                  </a:ext>
                </a:extLst>
              </a:tr>
            </a:tbl>
          </a:graphicData>
        </a:graphic>
      </p:graphicFrame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3157041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“Chinese architect Liu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Jiakun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69, was awarded the 2025 Pritzker Architecture Prize on March 4th, becoming the second winner from China to receive the highest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field of architecture.”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69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岁的中国建筑师刘家琨获得了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年普利兹克建筑奖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这是建筑领域的最高荣誉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be presented with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被授予。故填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presented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15873" y="1552248"/>
            <a:ext cx="14614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presented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482228"/>
              </p:ext>
            </p:extLst>
          </p:nvPr>
        </p:nvGraphicFramePr>
        <p:xfrm>
          <a:off x="478971" y="991270"/>
          <a:ext cx="11232470" cy="2125155"/>
        </p:xfrm>
        <a:graphic>
          <a:graphicData uri="http://schemas.openxmlformats.org/drawingml/2006/table">
            <a:tbl>
              <a:tblPr firstRow="1" firstCol="1" bandRow="1"/>
              <a:tblGrid>
                <a:gridCol w="1655795">
                  <a:extLst>
                    <a:ext uri="{9D8B030D-6E8A-4147-A177-3AD203B41FA5}">
                      <a16:colId xmlns:a16="http://schemas.microsoft.com/office/drawing/2014/main" val="1867783821"/>
                    </a:ext>
                  </a:extLst>
                </a:gridCol>
                <a:gridCol w="9576675">
                  <a:extLst>
                    <a:ext uri="{9D8B030D-6E8A-4147-A177-3AD203B41FA5}">
                      <a16:colId xmlns:a16="http://schemas.microsoft.com/office/drawing/2014/main" val="1014278365"/>
                    </a:ext>
                  </a:extLst>
                </a:gridCol>
              </a:tblGrid>
              <a:tr h="215522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Designing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Buildings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Harmony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Nature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897779"/>
                  </a:ext>
                </a:extLst>
              </a:tr>
              <a:tr h="6465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Career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※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devoted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over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forty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architecture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※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1999,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Jiakun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Architects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various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body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7139741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4237583" y="2161848"/>
            <a:ext cx="543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set</a:t>
            </a:r>
            <a:endParaRPr lang="zh-CN" altLang="en-US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360854" y="321297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founded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Jiakun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Architects in 1999...”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刘家琨于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1999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年创立了家琨建筑事务所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set up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建立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创立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时态为一般过去时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用动词过去式。故填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220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549864"/>
              </p:ext>
            </p:extLst>
          </p:nvPr>
        </p:nvGraphicFramePr>
        <p:xfrm>
          <a:off x="374469" y="991270"/>
          <a:ext cx="11441474" cy="1938147"/>
        </p:xfrm>
        <a:graphic>
          <a:graphicData uri="http://schemas.openxmlformats.org/drawingml/2006/table">
            <a:tbl>
              <a:tblPr firstRow="1" firstCol="1" bandRow="1"/>
              <a:tblGrid>
                <a:gridCol w="1393213">
                  <a:extLst>
                    <a:ext uri="{9D8B030D-6E8A-4147-A177-3AD203B41FA5}">
                      <a16:colId xmlns:a16="http://schemas.microsoft.com/office/drawing/2014/main" val="1867783821"/>
                    </a:ext>
                  </a:extLst>
                </a:gridCol>
                <a:gridCol w="10048261">
                  <a:extLst>
                    <a:ext uri="{9D8B030D-6E8A-4147-A177-3AD203B41FA5}">
                      <a16:colId xmlns:a16="http://schemas.microsoft.com/office/drawing/2014/main" val="1014278365"/>
                    </a:ext>
                  </a:extLst>
                </a:gridCol>
              </a:tblGrid>
              <a:tr h="215522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Designing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Buildings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Harmony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Nature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897779"/>
                  </a:ext>
                </a:extLst>
              </a:tr>
              <a:tr h="129313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Design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philosophy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※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According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Spaces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Liu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local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materials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cultural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features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creates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beauty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through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low-tech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simplicity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            </a:t>
                      </a:r>
                      <a:r>
                        <a:rPr lang="zh-CN" sz="22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sticking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fixed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style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※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Liu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avoids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using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same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approach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carefully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studies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each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project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unique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designs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solutions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2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2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</a:t>
                      </a: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special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9005097"/>
                  </a:ext>
                </a:extLst>
              </a:tr>
            </a:tbl>
          </a:graphicData>
        </a:graphic>
      </p:graphicFrame>
      <p:sp>
        <p:nvSpPr>
          <p:cNvPr id="3" name="内容占位符 3"/>
          <p:cNvSpPr>
            <a:spLocks noGrp="1"/>
          </p:cNvSpPr>
          <p:nvPr>
            <p:ph idx="1"/>
          </p:nvPr>
        </p:nvSpPr>
        <p:spPr>
          <a:xfrm>
            <a:off x="360854" y="3068960"/>
            <a:ext cx="11485848" cy="1311128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“Rather than following a distinct style, Liu’s projects include local elements and rely on ‘low-tech’ simplicity to achieve beauty, </a:t>
            </a:r>
            <a:r>
              <a:rPr lang="en-US" altLang="zh-CN" sz="22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Spaces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reported.”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刘家琨的设计方法不是固定的风格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而是根据具体情况进行研究；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instead of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代替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而不是。故填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293096"/>
            <a:ext cx="11485848" cy="167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has developed a strategy that never bases on a recurring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反复出现的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method but rather on evaluating the specific characteristics and requirements of each project differently,”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刘家琨的设计解决方案是基于每个项目的特殊需求；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based on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基于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过去分词短语作后置定语。故填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based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986353" y="1750517"/>
            <a:ext cx="133081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instead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787019" y="2551706"/>
            <a:ext cx="11576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based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1803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1117</Words>
  <Application>Microsoft Office PowerPoint</Application>
  <PresentationFormat>自定义</PresentationFormat>
  <Paragraphs>48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2025-09-17T14:42:38Z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